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9"/>
  </p:notesMasterIdLst>
  <p:sldIdLst>
    <p:sldId id="265" r:id="rId2"/>
    <p:sldId id="365" r:id="rId3"/>
    <p:sldId id="369" r:id="rId4"/>
    <p:sldId id="372" r:id="rId5"/>
    <p:sldId id="371" r:id="rId6"/>
    <p:sldId id="373" r:id="rId7"/>
    <p:sldId id="370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337" autoAdjust="0"/>
  </p:normalViewPr>
  <p:slideViewPr>
    <p:cSldViewPr snapToGrid="0">
      <p:cViewPr varScale="1">
        <p:scale>
          <a:sx n="58" d="100"/>
          <a:sy n="58" d="100"/>
        </p:scale>
        <p:origin x="58" y="6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2025               Multilayer Monochromators                     M. Sanchez del Rio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5" name="Google Shape;22;p4">
            <a:extLst>
              <a:ext uri="{FF2B5EF4-FFF2-40B4-BE49-F238E27FC236}">
                <a16:creationId xmlns:a16="http://schemas.microsoft.com/office/drawing/2014/main" id="{9FB435C6-191E-4BA1-A0EB-BA06801BC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7708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               Multilayer Monochromators                 M. Sanchez del 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  <p:sp>
        <p:nvSpPr>
          <p:cNvPr id="4" name="Google Shape;22;p4">
            <a:extLst>
              <a:ext uri="{FF2B5EF4-FFF2-40B4-BE49-F238E27FC236}">
                <a16:creationId xmlns:a16="http://schemas.microsoft.com/office/drawing/2014/main" id="{940BC0C7-155C-420A-8162-532EFF0A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7708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85951"/>
            <a:ext cx="7772400" cy="1021556"/>
          </a:xfrm>
        </p:spPr>
        <p:txBody>
          <a:bodyPr anchor="t"/>
          <a:lstStyle>
            <a:lvl1pPr algn="l">
              <a:defRPr sz="3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162456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5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8" r:id="rId4"/>
    <p:sldLayoutId id="2147483679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mt.20230218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f.fr/files/live/sites/www/files/Instrumentation/friday-lectures-slides/Morawe_Friday-lecture1.pdf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i.org/10.1103/PhysRev.95.3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rf.fr/files/live/sites/www/files/Instrumentation/friday-lectures-slides/Morawe_Friday-lecture1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www.axo-dresden.de/en/products/x-ray-optic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doi.org/10.1117/12.3711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dx.doi.org/10.1107/S160057672000692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197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Multilayer Monochromators</a:t>
            </a:r>
          </a:p>
          <a:p>
            <a:pPr algn="ctr" defTabSz="822960">
              <a:buClrTx/>
            </a:pP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48AB8-9D29-421A-9C81-1EFEF4FAC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918136-8DA7-423D-8973-6F9AAC0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61913"/>
            <a:ext cx="9040813" cy="517034"/>
          </a:xfrm>
        </p:spPr>
        <p:txBody>
          <a:bodyPr/>
          <a:lstStyle/>
          <a:p>
            <a:r>
              <a:rPr lang="en-US" sz="2160" dirty="0"/>
              <a:t>Multilayers</a:t>
            </a:r>
            <a:endParaRPr lang="en-GB" sz="216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1FA1-A494-46A8-A9C2-5F3BCC07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05D4E-E7FD-41B7-BF37-05D77FB976E4}"/>
              </a:ext>
            </a:extLst>
          </p:cNvPr>
          <p:cNvSpPr txBox="1"/>
          <p:nvPr/>
        </p:nvSpPr>
        <p:spPr>
          <a:xfrm>
            <a:off x="234464" y="578947"/>
            <a:ext cx="729016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Multilayers are engineered structures composed of alternating thin layers of different materials, typically metals [absorber] and dielectrics [spacers]. </a:t>
            </a:r>
          </a:p>
          <a:p>
            <a:endParaRPr lang="en-US" dirty="0"/>
          </a:p>
          <a:p>
            <a:r>
              <a:rPr lang="en-US" dirty="0"/>
              <a:t>Purposes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 the reflectivity at energies and angles where a mirror reflect poorly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/>
              <a:t>White beam mirrors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Focusing optics (KB)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Harmonic rejection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High-band monochromators: lower grazing angles and broader bandwidths than crystals</a:t>
            </a:r>
          </a:p>
          <a:p>
            <a:endParaRPr lang="en-US" dirty="0"/>
          </a:p>
          <a:p>
            <a:r>
              <a:rPr lang="en-US" dirty="0"/>
              <a:t>Materials: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Substrate: 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Spacer: C, Si, B4C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Absorber: W, Pd, Mo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Sharp interface (no </a:t>
            </a:r>
            <a:r>
              <a:rPr lang="en-US" dirty="0" err="1"/>
              <a:t>interdifussion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roughness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56524B-1324-4BE2-9839-2E4F46A1D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49" y="2780699"/>
            <a:ext cx="1957354" cy="1735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B87175-CD3A-4E10-B838-0CFE0155D9E8}"/>
              </a:ext>
            </a:extLst>
          </p:cNvPr>
          <p:cNvSpPr txBox="1"/>
          <p:nvPr/>
        </p:nvSpPr>
        <p:spPr>
          <a:xfrm>
            <a:off x="4626500" y="4481313"/>
            <a:ext cx="15760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>
                <a:hlinkClick r:id="rId3"/>
              </a:rPr>
              <a:t>https://doi.org/10.1002/admt.202302187</a:t>
            </a:r>
            <a:r>
              <a:rPr lang="en-GB" sz="6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DF402-1234-4BD8-8005-BC7D30A5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69" y="2780699"/>
            <a:ext cx="2372853" cy="1452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B8EFB3-4E42-4644-A2FC-93D3B642D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522" y="847789"/>
            <a:ext cx="1903336" cy="11813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A7B4C0-249E-426C-93F1-977A40FE0CA3}"/>
              </a:ext>
            </a:extLst>
          </p:cNvPr>
          <p:cNvSpPr txBox="1"/>
          <p:nvPr/>
        </p:nvSpPr>
        <p:spPr>
          <a:xfrm>
            <a:off x="5754064" y="2029170"/>
            <a:ext cx="32592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00" dirty="0">
                <a:hlinkClick r:id="rId6"/>
              </a:rPr>
              <a:t>https://www.esrf.fr/files/live/sites/www/files/Instrumentation/friday-lectures-slides/Morawe_Friday-lecture1.pdf</a:t>
            </a:r>
            <a:r>
              <a:rPr lang="en-GB" sz="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14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918136-8DA7-423D-8973-6F9AAC0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61913"/>
            <a:ext cx="9040813" cy="517034"/>
          </a:xfrm>
        </p:spPr>
        <p:txBody>
          <a:bodyPr/>
          <a:lstStyle/>
          <a:p>
            <a:r>
              <a:rPr lang="en-US" sz="2160" dirty="0"/>
              <a:t>Multilayer Reflectivity</a:t>
            </a:r>
            <a:endParaRPr lang="en-GB" sz="216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1FA1-A494-46A8-A9C2-5F3BCC07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04564-028C-4875-B58C-AA5325DBC250}"/>
              </a:ext>
            </a:extLst>
          </p:cNvPr>
          <p:cNvSpPr txBox="1"/>
          <p:nvPr/>
        </p:nvSpPr>
        <p:spPr>
          <a:xfrm>
            <a:off x="587901" y="677997"/>
            <a:ext cx="4083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Calculated using Parratt recursive method (1954)</a:t>
            </a:r>
            <a:br>
              <a:rPr lang="en-US" dirty="0"/>
            </a:br>
            <a:r>
              <a:rPr lang="en-GB" sz="1050" dirty="0">
                <a:hlinkClick r:id="rId2"/>
              </a:rPr>
              <a:t>https://doi.org/10.1103/PhysRev.95.359</a:t>
            </a:r>
            <a:r>
              <a:rPr lang="en-GB" sz="1050" dirty="0"/>
              <a:t> </a:t>
            </a:r>
            <a:r>
              <a:rPr lang="en-US" sz="1050" dirty="0"/>
              <a:t> </a:t>
            </a:r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BCF06-E881-41E4-851A-E2389146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" y="1980643"/>
            <a:ext cx="4557239" cy="2805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5F6F6-CDEC-4162-B9D1-F05E9796E824}"/>
              </a:ext>
            </a:extLst>
          </p:cNvPr>
          <p:cNvSpPr txBox="1"/>
          <p:nvPr/>
        </p:nvSpPr>
        <p:spPr>
          <a:xfrm>
            <a:off x="4671070" y="2325361"/>
            <a:ext cx="24828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reflection</a:t>
            </a:r>
          </a:p>
          <a:p>
            <a:r>
              <a:rPr lang="en-US" dirty="0"/>
              <a:t>Bragg peaks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Corrected Bragg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More layers → narrower bandwidth.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Roughness or diffusion broadens the peak</a:t>
            </a:r>
          </a:p>
          <a:p>
            <a:r>
              <a:rPr lang="en-GB" dirty="0" err="1"/>
              <a:t>Kiessig</a:t>
            </a:r>
            <a:r>
              <a:rPr lang="en-GB" dirty="0"/>
              <a:t> Fringes</a:t>
            </a:r>
          </a:p>
          <a:p>
            <a:r>
              <a:rPr lang="en-US" dirty="0"/>
              <a:t>B</a:t>
            </a:r>
            <a:r>
              <a:rPr lang="en-GB" dirty="0" err="1"/>
              <a:t>ackground</a:t>
            </a:r>
            <a:r>
              <a:rPr lang="en-GB" dirty="0"/>
              <a:t> level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6A34F-E8D7-4184-81AF-C53F4567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473" y="320430"/>
            <a:ext cx="3561737" cy="1589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3DD03-6B17-49A3-8B39-FFC4BE5C4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635" y="2676133"/>
            <a:ext cx="1970366" cy="3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918136-8DA7-423D-8973-6F9AAC0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61913"/>
            <a:ext cx="9040813" cy="517034"/>
          </a:xfrm>
        </p:spPr>
        <p:txBody>
          <a:bodyPr/>
          <a:lstStyle/>
          <a:p>
            <a:r>
              <a:rPr lang="en-US" sz="2160" dirty="0"/>
              <a:t>ESRF Multilayer Fabrication Facility</a:t>
            </a:r>
            <a:endParaRPr lang="en-GB" sz="216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1FA1-A494-46A8-A9C2-5F3BCC07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A3368-7549-4F9F-92C7-F566DA7E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3" y="769064"/>
            <a:ext cx="4461551" cy="290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AFD00-D3B9-4CBF-B6F9-24D8A39FC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78" y="769064"/>
            <a:ext cx="4029272" cy="2879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172B03-DA13-45AA-BA3C-A9CF39779916}"/>
              </a:ext>
            </a:extLst>
          </p:cNvPr>
          <p:cNvSpPr txBox="1"/>
          <p:nvPr/>
        </p:nvSpPr>
        <p:spPr>
          <a:xfrm>
            <a:off x="649169" y="3942749"/>
            <a:ext cx="77075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 C. </a:t>
            </a:r>
            <a:r>
              <a:rPr lang="en-GB" sz="1100" dirty="0" err="1"/>
              <a:t>Morawe</a:t>
            </a:r>
            <a:r>
              <a:rPr lang="en-GB" sz="1100" dirty="0"/>
              <a:t> </a:t>
            </a:r>
            <a:r>
              <a:rPr lang="en-GB" sz="1100" dirty="0">
                <a:hlinkClick r:id="rId4"/>
              </a:rPr>
              <a:t>https://www.esrf.fr/files/live/sites/www/files/Instrumentation/friday-lectures-slides/Morawe_Friday-lecture1.pdf</a:t>
            </a:r>
            <a:r>
              <a:rPr lang="en-GB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144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918136-8DA7-423D-8973-6F9AAC0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268"/>
            <a:ext cx="9040813" cy="517034"/>
          </a:xfrm>
        </p:spPr>
        <p:txBody>
          <a:bodyPr/>
          <a:lstStyle/>
          <a:p>
            <a:r>
              <a:rPr lang="en-US" sz="2160" dirty="0"/>
              <a:t>Graded Multilayers</a:t>
            </a:r>
            <a:endParaRPr lang="en-GB" sz="216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1FA1-A494-46A8-A9C2-5F3BCC07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4E3B0E-8D41-4F4A-8E4D-8FACF20F64C5}"/>
              </a:ext>
            </a:extLst>
          </p:cNvPr>
          <p:cNvSpPr txBox="1"/>
          <p:nvPr/>
        </p:nvSpPr>
        <p:spPr>
          <a:xfrm>
            <a:off x="-72667" y="1040880"/>
            <a:ext cx="61221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Depth-graded</a:t>
            </a:r>
            <a:r>
              <a:rPr lang="en-US" dirty="0"/>
              <a:t>: the bilayer thickness d(z) changes as a function of depth z.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Laterally graded</a:t>
            </a:r>
            <a:r>
              <a:rPr lang="en-US" dirty="0"/>
              <a:t>: bilayer thickness varies </a:t>
            </a:r>
            <a:r>
              <a:rPr lang="en-US" i="1" dirty="0"/>
              <a:t>across the surface</a:t>
            </a:r>
            <a:r>
              <a:rPr lang="en-US" dirty="0"/>
              <a:t> (laterally)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ACCFC-4E9F-439A-AB44-CA0F5F325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540" y="2276916"/>
            <a:ext cx="3875309" cy="2105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20C4E-9FD0-40E7-BD57-208DAE16B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09" y="2456921"/>
            <a:ext cx="3875309" cy="1865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8B8D1-D454-494E-8515-3E394D3F5041}"/>
              </a:ext>
            </a:extLst>
          </p:cNvPr>
          <p:cNvSpPr txBox="1"/>
          <p:nvPr/>
        </p:nvSpPr>
        <p:spPr>
          <a:xfrm>
            <a:off x="436006" y="4322698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https://doi.org/10.1117/12.371116</a:t>
            </a:r>
            <a:r>
              <a:rPr lang="en-GB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791285-FBF7-49DA-8060-4AD4E816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009" y="361398"/>
            <a:ext cx="1653303" cy="1222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F40C9-E94F-4560-BB3E-7686C4AC6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312" y="411783"/>
            <a:ext cx="1605649" cy="1171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97F6A-7814-4937-B554-B155B226119A}"/>
              </a:ext>
            </a:extLst>
          </p:cNvPr>
          <p:cNvSpPr txBox="1"/>
          <p:nvPr/>
        </p:nvSpPr>
        <p:spPr>
          <a:xfrm>
            <a:off x="5910422" y="1577858"/>
            <a:ext cx="3233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7"/>
              </a:rPr>
              <a:t>https://www.axo-dresden.de/en/products/x-ray-optics/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59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918136-8DA7-423D-8973-6F9AAC0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61913"/>
            <a:ext cx="9040813" cy="517034"/>
          </a:xfrm>
        </p:spPr>
        <p:txBody>
          <a:bodyPr/>
          <a:lstStyle/>
          <a:p>
            <a:r>
              <a:rPr lang="en-US" sz="2160" cap="none" dirty="0"/>
              <a:t>OASYS</a:t>
            </a:r>
            <a:endParaRPr lang="en-GB" sz="216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1FA1-A494-46A8-A9C2-5F3BCC07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0C70A-CBB6-428C-92BE-123389A8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49" y="641221"/>
            <a:ext cx="3788945" cy="1244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45807-4129-477B-8D02-A05B1559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93" y="641221"/>
            <a:ext cx="1715207" cy="1120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169CD-8844-4892-87DB-003DEC45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628" y="535402"/>
            <a:ext cx="1712539" cy="135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5AFF0-8BA2-4BDE-88F2-93DDE4B36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475" y="2124010"/>
            <a:ext cx="1634442" cy="12443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A4B70-85B0-4050-A558-B55C3A330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475" y="3495238"/>
            <a:ext cx="1738133" cy="13228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62670-4C21-475E-9558-620F69CD8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111" y="2454674"/>
            <a:ext cx="3163938" cy="20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4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918136-8DA7-423D-8973-6F9AAC060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" y="61913"/>
            <a:ext cx="9040813" cy="517034"/>
          </a:xfrm>
        </p:spPr>
        <p:txBody>
          <a:bodyPr/>
          <a:lstStyle/>
          <a:p>
            <a:r>
              <a:rPr lang="en-US" sz="2160" dirty="0"/>
              <a:t>Multilayer Wedged Lens</a:t>
            </a:r>
            <a:endParaRPr lang="en-GB" sz="216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3E1FA1-A494-46A8-A9C2-5F3BCC076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04564-028C-4875-B58C-AA5325DBC250}"/>
              </a:ext>
            </a:extLst>
          </p:cNvPr>
          <p:cNvSpPr txBox="1"/>
          <p:nvPr/>
        </p:nvSpPr>
        <p:spPr>
          <a:xfrm>
            <a:off x="3126739" y="4023034"/>
            <a:ext cx="3922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http://dx.doi.org/10.1107/S1600576720006925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41FF8E-7DED-4340-A932-7E332FF0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86" y="909734"/>
            <a:ext cx="5210574" cy="29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985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</TotalTime>
  <Words>305</Words>
  <Application>Microsoft Office PowerPoint</Application>
  <PresentationFormat>On-screen Show (16:9)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PowerPoint Presentation</vt:lpstr>
      <vt:lpstr>Multilayers</vt:lpstr>
      <vt:lpstr>Multilayer Reflectivity</vt:lpstr>
      <vt:lpstr>ESRF Multilayer Fabrication Facility</vt:lpstr>
      <vt:lpstr>Graded Multilayers</vt:lpstr>
      <vt:lpstr>OASYS</vt:lpstr>
      <vt:lpstr>Multilayer Wedged Lens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160</cp:revision>
  <dcterms:modified xsi:type="dcterms:W3CDTF">2025-04-28T11:58:31Z</dcterms:modified>
</cp:coreProperties>
</file>